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73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darbalapis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darbalapis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darbalapis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darbalapis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chart>
    <c:plotArea>
      <c:layout/>
      <c:barChart>
        <c:barDir val="col"/>
        <c:grouping val="clustered"/>
        <c:ser>
          <c:idx val="0"/>
          <c:order val="0"/>
          <c:tx>
            <c:strRef>
              <c:f>Lapas1!$B$1</c:f>
              <c:strCache>
                <c:ptCount val="1"/>
                <c:pt idx="0">
                  <c:v>Šumsko pagr. mok.</c:v>
                </c:pt>
              </c:strCache>
            </c:strRef>
          </c:tx>
          <c:cat>
            <c:strRef>
              <c:f>Lapas1!$A$2:$A$5</c:f>
              <c:strCache>
                <c:ptCount val="3"/>
                <c:pt idx="0">
                  <c:v>Matematika</c:v>
                </c:pt>
                <c:pt idx="1">
                  <c:v>Skaitymas</c:v>
                </c:pt>
                <c:pt idx="2">
                  <c:v>Rašymas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3"/>
                <c:pt idx="0">
                  <c:v>72.5</c:v>
                </c:pt>
                <c:pt idx="1">
                  <c:v>67.599999999999994</c:v>
                </c:pt>
                <c:pt idx="2">
                  <c:v>74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Savivaldybės</c:v>
                </c:pt>
              </c:strCache>
            </c:strRef>
          </c:tx>
          <c:cat>
            <c:strRef>
              <c:f>Lapas1!$A$2:$A$5</c:f>
              <c:strCache>
                <c:ptCount val="3"/>
                <c:pt idx="0">
                  <c:v>Matematika</c:v>
                </c:pt>
                <c:pt idx="1">
                  <c:v>Skaitymas</c:v>
                </c:pt>
                <c:pt idx="2">
                  <c:v>Rašymas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3"/>
                <c:pt idx="0">
                  <c:v>75.400000000000006</c:v>
                </c:pt>
                <c:pt idx="1">
                  <c:v>65.2</c:v>
                </c:pt>
                <c:pt idx="2">
                  <c:v>70.3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Šalies </c:v>
                </c:pt>
              </c:strCache>
            </c:strRef>
          </c:tx>
          <c:cat>
            <c:strRef>
              <c:f>Lapas1!$A$2:$A$5</c:f>
              <c:strCache>
                <c:ptCount val="3"/>
                <c:pt idx="0">
                  <c:v>Matematika</c:v>
                </c:pt>
                <c:pt idx="1">
                  <c:v>Skaitymas</c:v>
                </c:pt>
                <c:pt idx="2">
                  <c:v>Rašymas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3"/>
                <c:pt idx="0">
                  <c:v>79.900000000000006</c:v>
                </c:pt>
                <c:pt idx="1">
                  <c:v>72.3</c:v>
                </c:pt>
                <c:pt idx="2">
                  <c:v>77.400000000000006</c:v>
                </c:pt>
              </c:numCache>
            </c:numRef>
          </c:val>
        </c:ser>
        <c:axId val="48528384"/>
        <c:axId val="48530176"/>
      </c:barChart>
      <c:catAx>
        <c:axId val="48528384"/>
        <c:scaling>
          <c:orientation val="minMax"/>
        </c:scaling>
        <c:axPos val="b"/>
        <c:tickLblPos val="nextTo"/>
        <c:crossAx val="48530176"/>
        <c:crosses val="autoZero"/>
        <c:auto val="1"/>
        <c:lblAlgn val="ctr"/>
        <c:lblOffset val="100"/>
      </c:catAx>
      <c:valAx>
        <c:axId val="48530176"/>
        <c:scaling>
          <c:orientation val="minMax"/>
        </c:scaling>
        <c:axPos val="l"/>
        <c:majorGridlines/>
        <c:numFmt formatCode="General" sourceLinked="1"/>
        <c:tickLblPos val="nextTo"/>
        <c:crossAx val="485283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lt-L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chart>
    <c:plotArea>
      <c:layout/>
      <c:barChart>
        <c:barDir val="col"/>
        <c:grouping val="clustered"/>
        <c:ser>
          <c:idx val="0"/>
          <c:order val="0"/>
          <c:tx>
            <c:strRef>
              <c:f>Lapas1!$B$1</c:f>
              <c:strCache>
                <c:ptCount val="1"/>
                <c:pt idx="0">
                  <c:v>Šumsko pagr. mok.</c:v>
                </c:pt>
              </c:strCache>
            </c:strRef>
          </c:tx>
          <c:cat>
            <c:strRef>
              <c:f>Lapas1!$A$2:$A$5</c:f>
              <c:strCache>
                <c:ptCount val="4"/>
                <c:pt idx="0">
                  <c:v>Matematika</c:v>
                </c:pt>
                <c:pt idx="1">
                  <c:v>Skaitymas</c:v>
                </c:pt>
                <c:pt idx="2">
                  <c:v>Rašymas</c:v>
                </c:pt>
                <c:pt idx="3">
                  <c:v>Pasaulio pažinimas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65</c:v>
                </c:pt>
                <c:pt idx="1">
                  <c:v>41.8</c:v>
                </c:pt>
                <c:pt idx="2">
                  <c:v>63.6</c:v>
                </c:pt>
                <c:pt idx="3">
                  <c:v>63.5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Savivaldybės</c:v>
                </c:pt>
              </c:strCache>
            </c:strRef>
          </c:tx>
          <c:cat>
            <c:strRef>
              <c:f>Lapas1!$A$2:$A$5</c:f>
              <c:strCache>
                <c:ptCount val="4"/>
                <c:pt idx="0">
                  <c:v>Matematika</c:v>
                </c:pt>
                <c:pt idx="1">
                  <c:v>Skaitymas</c:v>
                </c:pt>
                <c:pt idx="2">
                  <c:v>Rašymas</c:v>
                </c:pt>
                <c:pt idx="3">
                  <c:v>Pasaulio pažinimas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61.7</c:v>
                </c:pt>
                <c:pt idx="1">
                  <c:v>59.6</c:v>
                </c:pt>
                <c:pt idx="2">
                  <c:v>63.9</c:v>
                </c:pt>
                <c:pt idx="3">
                  <c:v>64.599999999999994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Šalies</c:v>
                </c:pt>
              </c:strCache>
            </c:strRef>
          </c:tx>
          <c:cat>
            <c:strRef>
              <c:f>Lapas1!$A$2:$A$5</c:f>
              <c:strCache>
                <c:ptCount val="4"/>
                <c:pt idx="0">
                  <c:v>Matematika</c:v>
                </c:pt>
                <c:pt idx="1">
                  <c:v>Skaitymas</c:v>
                </c:pt>
                <c:pt idx="2">
                  <c:v>Rašymas</c:v>
                </c:pt>
                <c:pt idx="3">
                  <c:v>Pasaulio pažinimas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52.7</c:v>
                </c:pt>
                <c:pt idx="1">
                  <c:v>55.5</c:v>
                </c:pt>
                <c:pt idx="2">
                  <c:v>58.1</c:v>
                </c:pt>
                <c:pt idx="3">
                  <c:v>52.3</c:v>
                </c:pt>
              </c:numCache>
            </c:numRef>
          </c:val>
        </c:ser>
        <c:axId val="48707456"/>
        <c:axId val="48708992"/>
      </c:barChart>
      <c:catAx>
        <c:axId val="48707456"/>
        <c:scaling>
          <c:orientation val="minMax"/>
        </c:scaling>
        <c:axPos val="b"/>
        <c:tickLblPos val="nextTo"/>
        <c:crossAx val="48708992"/>
        <c:crosses val="autoZero"/>
        <c:auto val="1"/>
        <c:lblAlgn val="ctr"/>
        <c:lblOffset val="100"/>
      </c:catAx>
      <c:valAx>
        <c:axId val="48708992"/>
        <c:scaling>
          <c:orientation val="minMax"/>
        </c:scaling>
        <c:axPos val="l"/>
        <c:majorGridlines/>
        <c:numFmt formatCode="General" sourceLinked="1"/>
        <c:tickLblPos val="nextTo"/>
        <c:crossAx val="4870745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lt-L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chart>
    <c:plotArea>
      <c:layout/>
      <c:barChart>
        <c:barDir val="col"/>
        <c:grouping val="clustered"/>
        <c:ser>
          <c:idx val="0"/>
          <c:order val="0"/>
          <c:tx>
            <c:strRef>
              <c:f>Lapas1!$B$1</c:f>
              <c:strCache>
                <c:ptCount val="1"/>
                <c:pt idx="0">
                  <c:v>Šumsko pagr. mok.</c:v>
                </c:pt>
              </c:strCache>
            </c:strRef>
          </c:tx>
          <c:cat>
            <c:strRef>
              <c:f>Lapas1!$A$2:$A$5</c:f>
              <c:strCache>
                <c:ptCount val="3"/>
                <c:pt idx="0">
                  <c:v>Matematika</c:v>
                </c:pt>
                <c:pt idx="1">
                  <c:v>Skaitymas</c:v>
                </c:pt>
                <c:pt idx="2">
                  <c:v>Rašymas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47.8</c:v>
                </c:pt>
                <c:pt idx="1">
                  <c:v>33.800000000000004</c:v>
                </c:pt>
                <c:pt idx="2">
                  <c:v>37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Savivaldybės</c:v>
                </c:pt>
              </c:strCache>
            </c:strRef>
          </c:tx>
          <c:cat>
            <c:strRef>
              <c:f>Lapas1!$A$2:$A$5</c:f>
              <c:strCache>
                <c:ptCount val="3"/>
                <c:pt idx="0">
                  <c:v>Matematika</c:v>
                </c:pt>
                <c:pt idx="1">
                  <c:v>Skaitymas</c:v>
                </c:pt>
                <c:pt idx="2">
                  <c:v>Rašymas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46.2</c:v>
                </c:pt>
                <c:pt idx="1">
                  <c:v>37.700000000000003</c:v>
                </c:pt>
                <c:pt idx="2">
                  <c:v>45.5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Šalies</c:v>
                </c:pt>
              </c:strCache>
            </c:strRef>
          </c:tx>
          <c:cat>
            <c:strRef>
              <c:f>Lapas1!$A$2:$A$5</c:f>
              <c:strCache>
                <c:ptCount val="3"/>
                <c:pt idx="0">
                  <c:v>Matematika</c:v>
                </c:pt>
                <c:pt idx="1">
                  <c:v>Skaitymas</c:v>
                </c:pt>
                <c:pt idx="2">
                  <c:v>Rašymas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48</c:v>
                </c:pt>
                <c:pt idx="1">
                  <c:v>43.4</c:v>
                </c:pt>
                <c:pt idx="2">
                  <c:v>42.6</c:v>
                </c:pt>
              </c:numCache>
            </c:numRef>
          </c:val>
        </c:ser>
        <c:axId val="49582848"/>
        <c:axId val="49584384"/>
      </c:barChart>
      <c:catAx>
        <c:axId val="49582848"/>
        <c:scaling>
          <c:orientation val="minMax"/>
        </c:scaling>
        <c:axPos val="b"/>
        <c:tickLblPos val="nextTo"/>
        <c:crossAx val="49584384"/>
        <c:crosses val="autoZero"/>
        <c:auto val="1"/>
        <c:lblAlgn val="ctr"/>
        <c:lblOffset val="100"/>
      </c:catAx>
      <c:valAx>
        <c:axId val="49584384"/>
        <c:scaling>
          <c:orientation val="minMax"/>
        </c:scaling>
        <c:axPos val="l"/>
        <c:majorGridlines/>
        <c:numFmt formatCode="General" sourceLinked="1"/>
        <c:tickLblPos val="nextTo"/>
        <c:crossAx val="495828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lt-L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chart>
    <c:plotArea>
      <c:layout/>
      <c:barChart>
        <c:barDir val="col"/>
        <c:grouping val="clustered"/>
        <c:ser>
          <c:idx val="0"/>
          <c:order val="0"/>
          <c:tx>
            <c:strRef>
              <c:f>Lapas1!$B$1</c:f>
              <c:strCache>
                <c:ptCount val="1"/>
                <c:pt idx="0">
                  <c:v>Šumsko pagr. mok.</c:v>
                </c:pt>
              </c:strCache>
            </c:strRef>
          </c:tx>
          <c:cat>
            <c:strRef>
              <c:f>Lapas1!$A$2:$A$6</c:f>
              <c:strCache>
                <c:ptCount val="5"/>
                <c:pt idx="0">
                  <c:v>Matematika</c:v>
                </c:pt>
                <c:pt idx="1">
                  <c:v>Skaitymas</c:v>
                </c:pt>
                <c:pt idx="2">
                  <c:v>Rašymas</c:v>
                </c:pt>
                <c:pt idx="3">
                  <c:v>Gamtos mokslai</c:v>
                </c:pt>
                <c:pt idx="4">
                  <c:v>Socialiniai m.</c:v>
                </c:pt>
              </c:strCache>
            </c:strRef>
          </c:cat>
          <c:val>
            <c:numRef>
              <c:f>Lapas1!$B$2:$B$6</c:f>
              <c:numCache>
                <c:formatCode>General</c:formatCode>
                <c:ptCount val="5"/>
                <c:pt idx="0">
                  <c:v>38.5</c:v>
                </c:pt>
                <c:pt idx="1">
                  <c:v>13</c:v>
                </c:pt>
                <c:pt idx="2">
                  <c:v>52.3</c:v>
                </c:pt>
                <c:pt idx="3">
                  <c:v>36.4</c:v>
                </c:pt>
                <c:pt idx="4">
                  <c:v>23.7</c:v>
                </c:pt>
              </c:numCache>
            </c:numRef>
          </c:val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Savivaldybės</c:v>
                </c:pt>
              </c:strCache>
            </c:strRef>
          </c:tx>
          <c:cat>
            <c:strRef>
              <c:f>Lapas1!$A$2:$A$6</c:f>
              <c:strCache>
                <c:ptCount val="5"/>
                <c:pt idx="0">
                  <c:v>Matematika</c:v>
                </c:pt>
                <c:pt idx="1">
                  <c:v>Skaitymas</c:v>
                </c:pt>
                <c:pt idx="2">
                  <c:v>Rašymas</c:v>
                </c:pt>
                <c:pt idx="3">
                  <c:v>Gamtos mokslai</c:v>
                </c:pt>
                <c:pt idx="4">
                  <c:v>Socialiniai m.</c:v>
                </c:pt>
              </c:strCache>
            </c:strRef>
          </c:cat>
          <c:val>
            <c:numRef>
              <c:f>Lapas1!$C$2:$C$6</c:f>
              <c:numCache>
                <c:formatCode>General</c:formatCode>
                <c:ptCount val="5"/>
                <c:pt idx="0">
                  <c:v>43.8</c:v>
                </c:pt>
                <c:pt idx="1">
                  <c:v>43.1</c:v>
                </c:pt>
                <c:pt idx="2">
                  <c:v>48.4</c:v>
                </c:pt>
                <c:pt idx="3">
                  <c:v>46.1</c:v>
                </c:pt>
                <c:pt idx="4">
                  <c:v>41.4</c:v>
                </c:pt>
              </c:numCache>
            </c:numRef>
          </c:val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Šalies</c:v>
                </c:pt>
              </c:strCache>
            </c:strRef>
          </c:tx>
          <c:cat>
            <c:strRef>
              <c:f>Lapas1!$A$2:$A$6</c:f>
              <c:strCache>
                <c:ptCount val="5"/>
                <c:pt idx="0">
                  <c:v>Matematika</c:v>
                </c:pt>
                <c:pt idx="1">
                  <c:v>Skaitymas</c:v>
                </c:pt>
                <c:pt idx="2">
                  <c:v>Rašymas</c:v>
                </c:pt>
                <c:pt idx="3">
                  <c:v>Gamtos mokslai</c:v>
                </c:pt>
                <c:pt idx="4">
                  <c:v>Socialiniai m.</c:v>
                </c:pt>
              </c:strCache>
            </c:strRef>
          </c:cat>
          <c:val>
            <c:numRef>
              <c:f>Lapas1!$D$2:$D$6</c:f>
              <c:numCache>
                <c:formatCode>General</c:formatCode>
                <c:ptCount val="5"/>
                <c:pt idx="0">
                  <c:v>44.1</c:v>
                </c:pt>
                <c:pt idx="1">
                  <c:v>51.6</c:v>
                </c:pt>
                <c:pt idx="2">
                  <c:v>45</c:v>
                </c:pt>
                <c:pt idx="3">
                  <c:v>43.9</c:v>
                </c:pt>
                <c:pt idx="4">
                  <c:v>39.4</c:v>
                </c:pt>
              </c:numCache>
            </c:numRef>
          </c:val>
        </c:ser>
        <c:axId val="49630592"/>
        <c:axId val="49632384"/>
      </c:barChart>
      <c:catAx>
        <c:axId val="49630592"/>
        <c:scaling>
          <c:orientation val="minMax"/>
        </c:scaling>
        <c:axPos val="b"/>
        <c:tickLblPos val="nextTo"/>
        <c:crossAx val="49632384"/>
        <c:crosses val="autoZero"/>
        <c:auto val="1"/>
        <c:lblAlgn val="ctr"/>
        <c:lblOffset val="100"/>
      </c:catAx>
      <c:valAx>
        <c:axId val="49632384"/>
        <c:scaling>
          <c:orientation val="minMax"/>
        </c:scaling>
        <c:axPos val="l"/>
        <c:majorGridlines/>
        <c:numFmt formatCode="General" sourceLinked="1"/>
        <c:tickLblPos val="nextTo"/>
        <c:crossAx val="496305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lt-LT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Spustelėkite ruošinio paantraštės stiliui keisti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31CF-13F2-4410-A974-B913A126FEE0}" type="datetimeFigureOut">
              <a:rPr lang="lt-LT" smtClean="0"/>
              <a:pPr/>
              <a:t>2018.01.04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1F35-E769-44BD-BC56-FE0C102D7DA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31CF-13F2-4410-A974-B913A126FEE0}" type="datetimeFigureOut">
              <a:rPr lang="lt-LT" smtClean="0"/>
              <a:pPr/>
              <a:t>2018.01.04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1F35-E769-44BD-BC56-FE0C102D7DA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31CF-13F2-4410-A974-B913A126FEE0}" type="datetimeFigureOut">
              <a:rPr lang="lt-LT" smtClean="0"/>
              <a:pPr/>
              <a:t>2018.01.04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1F35-E769-44BD-BC56-FE0C102D7DA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31CF-13F2-4410-A974-B913A126FEE0}" type="datetimeFigureOut">
              <a:rPr lang="lt-LT" smtClean="0"/>
              <a:pPr/>
              <a:t>2018.01.04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1F35-E769-44BD-BC56-FE0C102D7DA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31CF-13F2-4410-A974-B913A126FEE0}" type="datetimeFigureOut">
              <a:rPr lang="lt-LT" smtClean="0"/>
              <a:pPr/>
              <a:t>2018.01.04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1F35-E769-44BD-BC56-FE0C102D7DA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31CF-13F2-4410-A974-B913A126FEE0}" type="datetimeFigureOut">
              <a:rPr lang="lt-LT" smtClean="0"/>
              <a:pPr/>
              <a:t>2018.01.04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1F35-E769-44BD-BC56-FE0C102D7DA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31CF-13F2-4410-A974-B913A126FEE0}" type="datetimeFigureOut">
              <a:rPr lang="lt-LT" smtClean="0"/>
              <a:pPr/>
              <a:t>2018.01.04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1F35-E769-44BD-BC56-FE0C102D7DA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31CF-13F2-4410-A974-B913A126FEE0}" type="datetimeFigureOut">
              <a:rPr lang="lt-LT" smtClean="0"/>
              <a:pPr/>
              <a:t>2018.01.04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1F35-E769-44BD-BC56-FE0C102D7DA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31CF-13F2-4410-A974-B913A126FEE0}" type="datetimeFigureOut">
              <a:rPr lang="lt-LT" smtClean="0"/>
              <a:pPr/>
              <a:t>2018.01.04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1F35-E769-44BD-BC56-FE0C102D7DA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31CF-13F2-4410-A974-B913A126FEE0}" type="datetimeFigureOut">
              <a:rPr lang="lt-LT" smtClean="0"/>
              <a:pPr/>
              <a:t>2018.01.04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1F35-E769-44BD-BC56-FE0C102D7DA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031CF-13F2-4410-A974-B913A126FEE0}" type="datetimeFigureOut">
              <a:rPr lang="lt-LT" smtClean="0"/>
              <a:pPr/>
              <a:t>2018.01.04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1F35-E769-44BD-BC56-FE0C102D7DA0}" type="slidenum">
              <a:rPr lang="lt-LT" smtClean="0"/>
              <a:pPr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Spustelėkite, jei norite keisite ruoš. pav.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031CF-13F2-4410-A974-B913A126FEE0}" type="datetimeFigureOut">
              <a:rPr lang="lt-LT" smtClean="0"/>
              <a:pPr/>
              <a:t>2018.01.04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11F35-E769-44BD-BC56-FE0C102D7DA0}" type="slidenum">
              <a:rPr lang="lt-LT" smtClean="0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424936" cy="4104455"/>
          </a:xfrm>
        </p:spPr>
        <p:txBody>
          <a:bodyPr>
            <a:normAutofit/>
          </a:bodyPr>
          <a:lstStyle/>
          <a:p>
            <a:r>
              <a:rPr lang="lt-LT" dirty="0"/>
              <a:t/>
            </a:r>
            <a:br>
              <a:rPr lang="lt-LT" dirty="0"/>
            </a:br>
            <a:r>
              <a:rPr lang="lt-LT" dirty="0"/>
              <a:t> </a:t>
            </a:r>
            <a:r>
              <a:rPr lang="lt-LT" sz="3200" dirty="0"/>
              <a:t>VILNIAUS R. ŠUMSKO PAGRINDINĖS MOKYKLOS </a:t>
            </a:r>
            <a:r>
              <a:rPr lang="lt-LT" sz="3200" b="1" dirty="0"/>
              <a:t>2, 4, 6 </a:t>
            </a:r>
            <a:r>
              <a:rPr lang="lt-LT" sz="3200" b="1" dirty="0" smtClean="0"/>
              <a:t>ir </a:t>
            </a:r>
            <a:r>
              <a:rPr lang="lt-LT" sz="3200" b="1" dirty="0"/>
              <a:t>8 </a:t>
            </a:r>
            <a:r>
              <a:rPr lang="lt-LT" sz="3200" b="1" dirty="0" smtClean="0"/>
              <a:t>klasės </a:t>
            </a:r>
            <a:r>
              <a:rPr lang="lt-LT" sz="3200" dirty="0" smtClean="0"/>
              <a:t/>
            </a:r>
            <a:br>
              <a:rPr lang="lt-LT" sz="3200" dirty="0" smtClean="0"/>
            </a:br>
            <a:r>
              <a:rPr lang="lt-LT" sz="3200" dirty="0" smtClean="0"/>
              <a:t>NACIONALINIO </a:t>
            </a:r>
            <a:r>
              <a:rPr lang="lt-LT" sz="3200" dirty="0"/>
              <a:t>MOKINIŲ PASIEKIMŲ PATIKRINIMO </a:t>
            </a:r>
            <a:r>
              <a:rPr lang="lt-LT" sz="3200" dirty="0" smtClean="0"/>
              <a:t>(NMPP)</a:t>
            </a:r>
            <a:br>
              <a:rPr lang="lt-LT" sz="3200" dirty="0" smtClean="0"/>
            </a:br>
            <a:r>
              <a:rPr lang="lt-LT" sz="3200" b="1" dirty="0" smtClean="0"/>
              <a:t>REZULTATAI</a:t>
            </a:r>
            <a:br>
              <a:rPr lang="lt-LT" sz="3200" b="1" dirty="0" smtClean="0"/>
            </a:br>
            <a:endParaRPr lang="lt-LT" sz="3200" b="1" dirty="0"/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1440160"/>
          </a:xfrm>
        </p:spPr>
        <p:txBody>
          <a:bodyPr>
            <a:normAutofit/>
          </a:bodyPr>
          <a:lstStyle/>
          <a:p>
            <a:r>
              <a:rPr lang="lt-LT" sz="2800" dirty="0" smtClean="0">
                <a:solidFill>
                  <a:schemeClr val="tx1"/>
                </a:solidFill>
              </a:rPr>
              <a:t>2017 m. </a:t>
            </a:r>
            <a:endParaRPr lang="lt-LT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Dalyvavimas NMPP</a:t>
            </a:r>
            <a:endParaRPr lang="lt-LT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251520" y="1916832"/>
            <a:ext cx="8712968" cy="420933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lt-LT" sz="2800" dirty="0" smtClean="0"/>
              <a:t>2017 m. NMPP dalyvavo 100% mūsų mokyklos mokinių: </a:t>
            </a:r>
          </a:p>
          <a:p>
            <a:pPr>
              <a:buNone/>
            </a:pPr>
            <a:r>
              <a:rPr lang="lt-LT" sz="2800" dirty="0" smtClean="0"/>
              <a:t>		2 klasė – 7 </a:t>
            </a:r>
          </a:p>
          <a:p>
            <a:pPr>
              <a:buNone/>
            </a:pPr>
            <a:r>
              <a:rPr lang="lt-LT" sz="2800" dirty="0" smtClean="0"/>
              <a:t>		4 klasė – 7</a:t>
            </a:r>
          </a:p>
          <a:p>
            <a:pPr>
              <a:buNone/>
            </a:pPr>
            <a:r>
              <a:rPr lang="lt-LT" sz="2800" dirty="0" smtClean="0"/>
              <a:t> 		6 klasė – 10</a:t>
            </a:r>
          </a:p>
          <a:p>
            <a:pPr>
              <a:buNone/>
            </a:pPr>
            <a:r>
              <a:rPr lang="lt-LT" sz="2800" dirty="0"/>
              <a:t>	</a:t>
            </a:r>
            <a:r>
              <a:rPr lang="lt-LT" sz="2800" dirty="0" smtClean="0"/>
              <a:t>	8 klasė – 11</a:t>
            </a:r>
          </a:p>
          <a:p>
            <a:pPr>
              <a:buNone/>
            </a:pPr>
            <a:endParaRPr lang="lt-LT" sz="2800" dirty="0" smtClean="0"/>
          </a:p>
          <a:p>
            <a:pPr>
              <a:buNone/>
            </a:pPr>
            <a:r>
              <a:rPr lang="lt-LT" sz="2800" dirty="0" smtClean="0"/>
              <a:t>Klausimynus užpildė visi 4, 6 ir 8 klasės mokiniai.</a:t>
            </a:r>
            <a:endParaRPr lang="lt-L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lt-LT" sz="3600" b="1" dirty="0" smtClean="0"/>
              <a:t>PIRMINĖS ATASKAITOS</a:t>
            </a:r>
            <a:r>
              <a:rPr lang="lt-LT" sz="3600" b="1" dirty="0"/>
              <a:t>	</a:t>
            </a:r>
            <a:r>
              <a:rPr lang="lt-LT" b="1" dirty="0"/>
              <a:t/>
            </a:r>
            <a:br>
              <a:rPr lang="lt-LT" b="1" dirty="0"/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48965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lt-LT" dirty="0" smtClean="0"/>
          </a:p>
          <a:p>
            <a:pPr>
              <a:buNone/>
            </a:pPr>
            <a:r>
              <a:rPr lang="lt-LT" dirty="0" smtClean="0"/>
              <a:t>    </a:t>
            </a:r>
            <a:r>
              <a:rPr lang="lt-LT" b="1" dirty="0" smtClean="0"/>
              <a:t> Kiekvienam </a:t>
            </a:r>
            <a:r>
              <a:rPr lang="lt-LT" dirty="0" smtClean="0"/>
              <a:t>testus atlikusiam </a:t>
            </a:r>
            <a:r>
              <a:rPr lang="lt-LT" b="1" dirty="0" smtClean="0"/>
              <a:t>mokiniui</a:t>
            </a:r>
            <a:r>
              <a:rPr lang="lt-LT" dirty="0" smtClean="0"/>
              <a:t> buvo parengta individuali ataskaita, kurioje </a:t>
            </a:r>
            <a:r>
              <a:rPr lang="lt-LT" b="1" dirty="0" smtClean="0"/>
              <a:t>pateikti</a:t>
            </a:r>
            <a:r>
              <a:rPr lang="lt-LT" dirty="0" smtClean="0"/>
              <a:t> kiekvieno atlikto testo </a:t>
            </a:r>
            <a:r>
              <a:rPr lang="lt-LT" b="1" dirty="0" smtClean="0"/>
              <a:t>surinktų taškų vidurkiai.</a:t>
            </a:r>
          </a:p>
          <a:p>
            <a:pPr>
              <a:buNone/>
            </a:pPr>
            <a:endParaRPr lang="lt-LT" dirty="0" smtClean="0"/>
          </a:p>
          <a:p>
            <a:pPr>
              <a:buNone/>
            </a:pPr>
            <a:r>
              <a:rPr lang="lt-LT" dirty="0" smtClean="0"/>
              <a:t>     </a:t>
            </a:r>
            <a:r>
              <a:rPr lang="lt-LT" b="1" dirty="0" smtClean="0"/>
              <a:t>Mokyklai </a:t>
            </a:r>
            <a:r>
              <a:rPr lang="lt-LT" dirty="0" smtClean="0"/>
              <a:t>buvo parengta trumpa ataskaita apie kiekvienos klasės ir visos mokyklos </a:t>
            </a:r>
            <a:r>
              <a:rPr lang="lt-LT" b="1" dirty="0" smtClean="0"/>
              <a:t>apibendrintus </a:t>
            </a:r>
            <a:r>
              <a:rPr lang="lt-LT" dirty="0" smtClean="0"/>
              <a:t>pagrindinius </a:t>
            </a:r>
            <a:r>
              <a:rPr lang="lt-LT" b="1" dirty="0" smtClean="0"/>
              <a:t>testų rezultatus</a:t>
            </a:r>
            <a:r>
              <a:rPr lang="lt-LT" dirty="0" smtClean="0"/>
              <a:t>. </a:t>
            </a:r>
          </a:p>
          <a:p>
            <a:pPr>
              <a:buNone/>
            </a:pPr>
            <a:endParaRPr lang="lt-LT" dirty="0" smtClean="0"/>
          </a:p>
          <a:p>
            <a:pPr>
              <a:buNone/>
            </a:pPr>
            <a:r>
              <a:rPr lang="lt-LT" dirty="0"/>
              <a:t> </a:t>
            </a:r>
            <a:r>
              <a:rPr lang="lt-LT" dirty="0" smtClean="0"/>
              <a:t>    Pirminėse ataskaitose konkretaus mokinio, klasės, mokyklos rezultatai palyginti su visų mokyklų, 2017m. </a:t>
            </a:r>
            <a:r>
              <a:rPr lang="lt-LT" dirty="0"/>
              <a:t>a</a:t>
            </a:r>
            <a:r>
              <a:rPr lang="lt-LT" dirty="0" smtClean="0"/>
              <a:t>tlikusių diagnostinius testus, rezultatais</a:t>
            </a:r>
            <a:r>
              <a:rPr lang="lt-LT" dirty="0"/>
              <a:t>.	</a:t>
            </a:r>
          </a:p>
          <a:p>
            <a:pPr>
              <a:buNone/>
            </a:pPr>
            <a:r>
              <a:rPr lang="lt-LT" dirty="0" smtClean="0"/>
              <a:t> 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200" b="1" dirty="0" smtClean="0"/>
              <a:t>IŠSAMIOS ATASKAITOS</a:t>
            </a:r>
            <a:endParaRPr lang="lt-LT" sz="3200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lt-LT" dirty="0" smtClean="0"/>
              <a:t>    Išsamios ataskaitos gautos 2017 m. </a:t>
            </a:r>
            <a:r>
              <a:rPr lang="lt-LT" smtClean="0"/>
              <a:t>lapkričio mėn.</a:t>
            </a:r>
            <a:endParaRPr lang="lt-LT" dirty="0" smtClean="0"/>
          </a:p>
          <a:p>
            <a:pPr>
              <a:buNone/>
            </a:pPr>
            <a:endParaRPr lang="lt-LT" dirty="0" smtClean="0"/>
          </a:p>
          <a:p>
            <a:pPr>
              <a:buNone/>
            </a:pPr>
            <a:r>
              <a:rPr lang="lt-LT" dirty="0" smtClean="0"/>
              <a:t>    Išsamioje ataskaitoje yra pateikiama daugiau lyginamosios informacijos ir duomenų: </a:t>
            </a:r>
          </a:p>
          <a:p>
            <a:pPr>
              <a:buNone/>
            </a:pPr>
            <a:r>
              <a:rPr lang="lt-LT" dirty="0"/>
              <a:t> </a:t>
            </a:r>
            <a:r>
              <a:rPr lang="lt-LT" dirty="0" smtClean="0"/>
              <a:t>   visų mokyklų testų rezultatų ir apibendrintų testų rezultatų rodiklių palyginimas. </a:t>
            </a:r>
          </a:p>
          <a:p>
            <a:pPr>
              <a:buNone/>
            </a:pPr>
            <a:endParaRPr lang="lt-LT" dirty="0"/>
          </a:p>
          <a:p>
            <a:pPr>
              <a:buNone/>
            </a:pPr>
            <a:r>
              <a:rPr lang="lt-LT" dirty="0" smtClean="0"/>
              <a:t>    Šis palyginimas pateikiamas įvairaus tipo diagramose, kurios parinktos tikslingai, siekiant akcentuoti konkrečius svarbius lyginimo aspektus</a:t>
            </a:r>
            <a:r>
              <a:rPr lang="lt-LT" dirty="0"/>
              <a:t>.	</a:t>
            </a:r>
          </a:p>
          <a:p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640960" cy="1512168"/>
          </a:xfrm>
        </p:spPr>
        <p:txBody>
          <a:bodyPr>
            <a:normAutofit fontScale="90000"/>
          </a:bodyPr>
          <a:lstStyle/>
          <a:p>
            <a:r>
              <a:rPr lang="lt-LT" sz="3100" b="1" dirty="0" smtClean="0"/>
              <a:t>APIBENDRINTA </a:t>
            </a:r>
            <a:r>
              <a:rPr lang="lt-LT" sz="3100" b="1" dirty="0">
                <a:solidFill>
                  <a:schemeClr val="accent6">
                    <a:lumMod val="75000"/>
                  </a:schemeClr>
                </a:solidFill>
              </a:rPr>
              <a:t>LYGINAMOJI</a:t>
            </a:r>
            <a:r>
              <a:rPr lang="lt-LT" sz="3100" b="1" dirty="0"/>
              <a:t> INFORMACIJA </a:t>
            </a:r>
            <a:br>
              <a:rPr lang="lt-LT" sz="3100" b="1" dirty="0"/>
            </a:br>
            <a:r>
              <a:rPr lang="lt-LT" sz="3100" b="1" dirty="0" smtClean="0"/>
              <a:t>apie </a:t>
            </a:r>
            <a:r>
              <a:rPr lang="lt-LT" sz="3100" b="1" dirty="0"/>
              <a:t>2, 4, 6 </a:t>
            </a:r>
            <a:r>
              <a:rPr lang="lt-LT" sz="3100" b="1" dirty="0" smtClean="0"/>
              <a:t>ir </a:t>
            </a:r>
            <a:r>
              <a:rPr lang="lt-LT" sz="3100" b="1" dirty="0"/>
              <a:t>8 </a:t>
            </a:r>
            <a:r>
              <a:rPr lang="lt-LT" sz="3100" b="1" dirty="0" smtClean="0"/>
              <a:t>klasės mokinių testuojamų dalykų </a:t>
            </a:r>
            <a:br>
              <a:rPr lang="lt-LT" sz="3100" b="1" dirty="0" smtClean="0"/>
            </a:br>
            <a:r>
              <a:rPr lang="lt-LT" sz="3100" b="1" dirty="0" smtClean="0"/>
              <a:t>NMPP surinktų taškų vidurkį procentais</a:t>
            </a:r>
            <a:r>
              <a:rPr lang="lt-LT" dirty="0"/>
              <a:t>	</a:t>
            </a:r>
            <a:br>
              <a:rPr lang="lt-LT" dirty="0"/>
            </a:b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251520" y="2348880"/>
            <a:ext cx="8712968" cy="4248472"/>
          </a:xfrm>
        </p:spPr>
        <p:txBody>
          <a:bodyPr>
            <a:normAutofit fontScale="92500" lnSpcReduction="20000"/>
          </a:bodyPr>
          <a:lstStyle/>
          <a:p>
            <a:r>
              <a:rPr lang="lt-LT" sz="3000" dirty="0" smtClean="0"/>
              <a:t>Diagramose lyginami:  </a:t>
            </a:r>
            <a:r>
              <a:rPr lang="lt-LT" sz="3000" u="sng" dirty="0" smtClean="0"/>
              <a:t>mokyklos</a:t>
            </a:r>
            <a:r>
              <a:rPr lang="lt-LT" sz="3000" dirty="0" smtClean="0"/>
              <a:t>, </a:t>
            </a:r>
            <a:r>
              <a:rPr lang="lt-LT" sz="3000" u="sng" dirty="0" smtClean="0"/>
              <a:t>savivaldybės</a:t>
            </a:r>
            <a:r>
              <a:rPr lang="lt-LT" sz="3000" dirty="0" smtClean="0"/>
              <a:t> ir</a:t>
            </a:r>
            <a:r>
              <a:rPr lang="lt-LT" sz="3000" u="sng" dirty="0" smtClean="0"/>
              <a:t> šalies</a:t>
            </a:r>
            <a:r>
              <a:rPr lang="lt-LT" sz="3000" dirty="0" smtClean="0"/>
              <a:t>  </a:t>
            </a:r>
            <a:endParaRPr lang="lt-LT" sz="3000" u="sng" dirty="0" smtClean="0"/>
          </a:p>
          <a:p>
            <a:pPr>
              <a:buNone/>
            </a:pPr>
            <a:r>
              <a:rPr lang="lt-LT" sz="3000" dirty="0"/>
              <a:t> </a:t>
            </a:r>
            <a:r>
              <a:rPr lang="lt-LT" sz="3000" dirty="0" smtClean="0"/>
              <a:t>   mokyklų NMPP rezultatai.</a:t>
            </a:r>
          </a:p>
          <a:p>
            <a:pPr>
              <a:buNone/>
            </a:pPr>
            <a:endParaRPr lang="lt-LT" sz="3000" dirty="0" smtClean="0"/>
          </a:p>
          <a:p>
            <a:r>
              <a:rPr lang="lt-LT" sz="3000" dirty="0" smtClean="0"/>
              <a:t> Procentinis rodiklis parodo, kiek procentų visų galimų</a:t>
            </a:r>
          </a:p>
          <a:p>
            <a:pPr>
              <a:buNone/>
            </a:pPr>
            <a:r>
              <a:rPr lang="lt-LT" sz="3000" dirty="0" smtClean="0"/>
              <a:t> surinkti taškų vidutiniškai surinko mokiniai. </a:t>
            </a:r>
          </a:p>
          <a:p>
            <a:pPr>
              <a:buNone/>
            </a:pPr>
            <a:endParaRPr lang="lt-LT" sz="3000" dirty="0" smtClean="0"/>
          </a:p>
          <a:p>
            <a:r>
              <a:rPr lang="lt-LT" sz="3000" dirty="0" smtClean="0"/>
              <a:t> Pavyzdžiui, jeigu teste </a:t>
            </a:r>
            <a:r>
              <a:rPr lang="lt-LT" sz="3000" dirty="0"/>
              <a:t>buvo galima surinkti 40 taškų, </a:t>
            </a:r>
            <a:r>
              <a:rPr lang="lt-LT" sz="3000" dirty="0" smtClean="0"/>
              <a:t>o </a:t>
            </a:r>
          </a:p>
          <a:p>
            <a:pPr>
              <a:buNone/>
            </a:pPr>
            <a:r>
              <a:rPr lang="lt-LT" sz="3000" dirty="0" smtClean="0"/>
              <a:t> mokinys </a:t>
            </a:r>
            <a:r>
              <a:rPr lang="lt-LT" sz="3000" dirty="0"/>
              <a:t>surinko 20 taškų, tai jo procentinis rodiklis </a:t>
            </a:r>
            <a:r>
              <a:rPr lang="lt-LT" sz="3000" dirty="0" smtClean="0"/>
              <a:t>bus</a:t>
            </a:r>
          </a:p>
          <a:p>
            <a:pPr>
              <a:buNone/>
            </a:pPr>
            <a:r>
              <a:rPr lang="lt-LT" sz="3000" dirty="0" smtClean="0"/>
              <a:t> lygus 50</a:t>
            </a:r>
            <a:r>
              <a:rPr lang="lt-LT" sz="3000" dirty="0"/>
              <a:t>.</a:t>
            </a:r>
            <a:r>
              <a:rPr lang="lt-LT" dirty="0"/>
              <a:t>	</a:t>
            </a:r>
          </a:p>
          <a:p>
            <a:pPr>
              <a:buNone/>
            </a:pP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2 klasė</a:t>
            </a:r>
            <a:endParaRPr lang="lt-LT" b="1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4 klasė</a:t>
            </a:r>
            <a:endParaRPr lang="lt-LT" b="1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b="1" dirty="0" smtClean="0"/>
              <a:t>6 klasė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b="1" dirty="0" smtClean="0"/>
              <a:t>8 klasė</a:t>
            </a:r>
            <a:endParaRPr lang="lt-LT" b="1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Pasirinktinis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70C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431</TotalTime>
  <Words>198</Words>
  <Application>Microsoft Office PowerPoint</Application>
  <PresentationFormat>Demonstracija ekrane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9</vt:i4>
      </vt:variant>
    </vt:vector>
  </HeadingPairs>
  <TitlesOfParts>
    <vt:vector size="10" baseType="lpstr">
      <vt:lpstr>Office tema</vt:lpstr>
      <vt:lpstr>  VILNIAUS R. ŠUMSKO PAGRINDINĖS MOKYKLOS 2, 4, 6 ir 8 klasės  NACIONALINIO MOKINIŲ PASIEKIMŲ PATIKRINIMO (NMPP) REZULTATAI </vt:lpstr>
      <vt:lpstr>Dalyvavimas NMPP</vt:lpstr>
      <vt:lpstr>PIRMINĖS ATASKAITOS  </vt:lpstr>
      <vt:lpstr>IŠSAMIOS ATASKAITOS</vt:lpstr>
      <vt:lpstr>APIBENDRINTA LYGINAMOJI INFORMACIJA  apie 2, 4, 6 ir 8 klasės mokinių testuojamų dalykų  NMPP surinktų taškų vidurkį procentais  </vt:lpstr>
      <vt:lpstr>2 klasė</vt:lpstr>
      <vt:lpstr>4 klasė</vt:lpstr>
      <vt:lpstr>6 klasė</vt:lpstr>
      <vt:lpstr>8 klasė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NMPP</dc:title>
  <dc:creator>PAVADUOTOJA</dc:creator>
  <cp:lastModifiedBy>Mokytojai</cp:lastModifiedBy>
  <cp:revision>65</cp:revision>
  <dcterms:created xsi:type="dcterms:W3CDTF">2017-12-09T18:23:08Z</dcterms:created>
  <dcterms:modified xsi:type="dcterms:W3CDTF">2018-01-04T13:19:26Z</dcterms:modified>
</cp:coreProperties>
</file>